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ungee" panose="02010600030101010101"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2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73d5a18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73d5a18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7314329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7314329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73143293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73143293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754a18945_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754a18945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73143293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7314329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play as the Big Brother, 30 years after the events of 1984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73143293d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73143293d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gameplay and the gameflow. Players will receive files that need to be processed with options as strategies proposed by strategy teams. After making a choice, feedbacks as motifs/metaphors will be given as using a fruit blender, feeding fish, watering plants, or clearing out trash</a:t>
            </a:r>
            <a:endParaRPr/>
          </a:p>
          <a:p>
            <a:pPr marL="0" lvl="0" indent="0" algn="l" rtl="0">
              <a:spcBef>
                <a:spcPts val="0"/>
              </a:spcBef>
              <a:spcAft>
                <a:spcPts val="0"/>
              </a:spcAft>
              <a:buNone/>
            </a:pPr>
            <a:endParaRPr/>
          </a:p>
          <a:p>
            <a:pPr marL="0" lvl="0" indent="0" algn="l" rtl="0">
              <a:spcBef>
                <a:spcPts val="0"/>
              </a:spcBef>
              <a:spcAft>
                <a:spcPts val="0"/>
              </a:spcAft>
              <a:buNone/>
            </a:pPr>
            <a:r>
              <a:rPr lang="en"/>
              <a:t>The paper shredder and playing with the paper shred was an accidental discovery when we are making the prototype, it’s a lot fun just to play around but also cause some mechanical issues for us: eg. the file you choose will be destory, which is counter-intuitive, so we had to come up with another way to get files approved, which is signing the document, but that add one more steps in the game loop which may complicate thing a little bit.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73143293d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73143293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initial structure and brainstorming of the story.</a:t>
            </a:r>
            <a:endParaRPr/>
          </a:p>
          <a:p>
            <a:pPr marL="0" lvl="0" indent="0" algn="l" rtl="0">
              <a:spcBef>
                <a:spcPts val="0"/>
              </a:spcBef>
              <a:spcAft>
                <a:spcPts val="0"/>
              </a:spcAft>
              <a:buNone/>
            </a:pPr>
            <a:r>
              <a:rPr lang="en"/>
              <a:t>The brainstorming targeted the choice types, their corresponding motif feedbacks. The characters, character goals, and handling the inconsistencies in terms of player knowledge and character knowledge on specific matters within the context. </a:t>
            </a:r>
            <a:endParaRPr/>
          </a:p>
          <a:p>
            <a:pPr marL="0" lvl="0" indent="0" algn="l" rtl="0">
              <a:spcBef>
                <a:spcPts val="0"/>
              </a:spcBef>
              <a:spcAft>
                <a:spcPts val="0"/>
              </a:spcAft>
              <a:buNone/>
            </a:pPr>
            <a:r>
              <a:rPr lang="en"/>
              <a:t>The story adopts linear progression with branches on side lines that will merge back together at certain points.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73143293d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73143293d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the files actually look like.</a:t>
            </a:r>
            <a:endParaRPr/>
          </a:p>
          <a:p>
            <a:pPr marL="0" lvl="0" indent="0" algn="l" rtl="0">
              <a:spcBef>
                <a:spcPts val="0"/>
              </a:spcBef>
              <a:spcAft>
                <a:spcPts val="0"/>
              </a:spcAft>
              <a:buNone/>
            </a:pPr>
            <a:r>
              <a:rPr lang="en"/>
              <a:t>The challenge is scoping the story, giving out important information without dialogues and explicit internal thoughts.</a:t>
            </a:r>
            <a:endParaRPr/>
          </a:p>
          <a:p>
            <a:pPr marL="0" lvl="0" indent="0" algn="l" rtl="0">
              <a:spcBef>
                <a:spcPts val="0"/>
              </a:spcBef>
              <a:spcAft>
                <a:spcPts val="0"/>
              </a:spcAft>
              <a:buNone/>
            </a:pPr>
            <a:r>
              <a:rPr lang="en"/>
              <a:t>Also writing and incorporating what art assets we have and the coding logic so that it is clear and makes sense for the other members.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73143293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73143293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problem: imagine a futuristic look based on the existing world building of 1984 a dystopian society.</a:t>
            </a:r>
            <a:endParaRPr/>
          </a:p>
          <a:p>
            <a:pPr marL="0" lvl="0" indent="0" algn="l" rtl="0">
              <a:spcBef>
                <a:spcPts val="0"/>
              </a:spcBef>
              <a:spcAft>
                <a:spcPts val="0"/>
              </a:spcAft>
              <a:buNone/>
            </a:pPr>
            <a:r>
              <a:rPr lang="en"/>
              <a:t>Attempt: referencing spraypaint propaganda poster, use B&amp;W to show how two sided the world is, both have strong shadows to emphasize the weight of the visual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73143293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73143293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more vibrant tone of experimentation. Found top down view a better option for saving screen space. In the end we felt like the scene could have some futuristic looking designs as the technology advance but still keeping a cold emotionless look.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73143293d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73143293d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1-bit style. Initially used for making temporary assets for the first prototype </a:t>
            </a:r>
            <a:endParaRPr/>
          </a:p>
          <a:p>
            <a:pPr marL="0" lvl="0" indent="0" algn="l" rtl="0">
              <a:spcBef>
                <a:spcPts val="0"/>
              </a:spcBef>
              <a:spcAft>
                <a:spcPts val="0"/>
              </a:spcAft>
              <a:buNone/>
            </a:pPr>
            <a:r>
              <a:rPr lang="en"/>
              <a:t>Pros: easy to produce and animate probably the most time saving. Works with a few colors or just B&amp;W, still looks ok even the perspective is messed up</a:t>
            </a:r>
            <a:endParaRPr/>
          </a:p>
          <a:p>
            <a:pPr marL="0" lvl="0" indent="0" algn="l" rtl="0">
              <a:spcBef>
                <a:spcPts val="0"/>
              </a:spcBef>
              <a:spcAft>
                <a:spcPts val="0"/>
              </a:spcAft>
              <a:buNone/>
            </a:pPr>
            <a:r>
              <a:rPr lang="en"/>
              <a:t>Cons: hard to draw organic objects, but it’s fitting for the project for a colder look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73143293d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73143293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feedback, we noticed that some of the feedback animation wasn’t clear enough, will use audio feedback to emphasise some of the feedback.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Bungee"/>
                <a:ea typeface="Bungee"/>
                <a:cs typeface="Bungee"/>
                <a:sym typeface="Bungee"/>
              </a:rPr>
              <a:t>Twenty Fourteen</a:t>
            </a:r>
            <a:endParaRPr>
              <a:latin typeface="Bungee"/>
              <a:ea typeface="Bungee"/>
              <a:cs typeface="Bungee"/>
              <a:sym typeface="Bungee"/>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Bungee"/>
                <a:ea typeface="Bungee"/>
                <a:cs typeface="Bungee"/>
                <a:sym typeface="Bungee"/>
              </a:rPr>
              <a:t>A narrative dictator simulator </a:t>
            </a:r>
            <a:endParaRPr>
              <a:latin typeface="Bungee"/>
              <a:ea typeface="Bungee"/>
              <a:cs typeface="Bungee"/>
              <a:sym typeface="Bung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1223975" y="-210149"/>
            <a:ext cx="7265198" cy="5448899"/>
          </a:xfrm>
          <a:prstGeom prst="rect">
            <a:avLst/>
          </a:prstGeom>
          <a:noFill/>
          <a:ln>
            <a:noFill/>
          </a:ln>
        </p:spPr>
      </p:pic>
      <p:cxnSp>
        <p:nvCxnSpPr>
          <p:cNvPr id="119" name="Google Shape;119;p22"/>
          <p:cNvCxnSpPr>
            <a:cxnSpLocks/>
          </p:cNvCxnSpPr>
          <p:nvPr/>
        </p:nvCxnSpPr>
        <p:spPr>
          <a:xfrm flipV="1">
            <a:off x="2399793" y="2855075"/>
            <a:ext cx="0" cy="881101"/>
          </a:xfrm>
          <a:prstGeom prst="straightConnector1">
            <a:avLst/>
          </a:prstGeom>
          <a:noFill/>
          <a:ln w="9525" cap="flat" cmpd="sng">
            <a:solidFill>
              <a:schemeClr val="dk2"/>
            </a:solidFill>
            <a:prstDash val="solid"/>
            <a:round/>
            <a:headEnd type="none" w="med" len="med"/>
            <a:tailEnd type="triangle" w="med" len="med"/>
          </a:ln>
        </p:spPr>
      </p:cxnSp>
      <p:cxnSp>
        <p:nvCxnSpPr>
          <p:cNvPr id="120" name="Google Shape;120;p22"/>
          <p:cNvCxnSpPr/>
          <p:nvPr/>
        </p:nvCxnSpPr>
        <p:spPr>
          <a:xfrm rot="10800000">
            <a:off x="5048150" y="3712250"/>
            <a:ext cx="3595800"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21;p22"/>
          <p:cNvCxnSpPr/>
          <p:nvPr/>
        </p:nvCxnSpPr>
        <p:spPr>
          <a:xfrm>
            <a:off x="7881950" y="1354925"/>
            <a:ext cx="750000" cy="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22"/>
          <p:cNvCxnSpPr/>
          <p:nvPr/>
        </p:nvCxnSpPr>
        <p:spPr>
          <a:xfrm>
            <a:off x="8632025" y="1354925"/>
            <a:ext cx="0" cy="234570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120;p22">
            <a:extLst>
              <a:ext uri="{FF2B5EF4-FFF2-40B4-BE49-F238E27FC236}">
                <a16:creationId xmlns:a16="http://schemas.microsoft.com/office/drawing/2014/main" id="{25EEAB61-6E03-4C82-BC89-A23C0533F9FC}"/>
              </a:ext>
            </a:extLst>
          </p:cNvPr>
          <p:cNvCxnSpPr>
            <a:cxnSpLocks/>
          </p:cNvCxnSpPr>
          <p:nvPr/>
        </p:nvCxnSpPr>
        <p:spPr>
          <a:xfrm flipH="1">
            <a:off x="2393615" y="3736176"/>
            <a:ext cx="1678335" cy="0"/>
          </a:xfrm>
          <a:prstGeom prst="straightConnector1">
            <a:avLst/>
          </a:prstGeom>
          <a:noFill/>
          <a:ln w="9525" cap="flat" cmpd="sng">
            <a:solidFill>
              <a:schemeClr val="dk2"/>
            </a:solidFill>
            <a:prstDash val="solid"/>
            <a:round/>
            <a:headEnd type="none" w="med" len="med"/>
            <a:tailEnd type="none" w="med" len="med"/>
          </a:ln>
        </p:spPr>
      </p:cxnSp>
      <p:sp>
        <p:nvSpPr>
          <p:cNvPr id="3" name="标题 2">
            <a:extLst>
              <a:ext uri="{FF2B5EF4-FFF2-40B4-BE49-F238E27FC236}">
                <a16:creationId xmlns:a16="http://schemas.microsoft.com/office/drawing/2014/main" id="{C87B7386-CD1F-4931-B86F-F4EDB399DAC4}"/>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3"/>
          <p:cNvSpPr/>
          <p:nvPr/>
        </p:nvSpPr>
        <p:spPr>
          <a:xfrm>
            <a:off x="6590000" y="96388"/>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File Type: Alpha, Omega, Pure Text </a:t>
            </a:r>
            <a:endParaRPr/>
          </a:p>
        </p:txBody>
      </p:sp>
      <p:sp>
        <p:nvSpPr>
          <p:cNvPr id="129" name="Google Shape;129;p23"/>
          <p:cNvSpPr/>
          <p:nvPr/>
        </p:nvSpPr>
        <p:spPr>
          <a:xfrm>
            <a:off x="3502625" y="26057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Scriptable Object: File Content</a:t>
            </a:r>
            <a:endParaRPr/>
          </a:p>
        </p:txBody>
      </p:sp>
      <p:sp>
        <p:nvSpPr>
          <p:cNvPr id="130" name="Google Shape;130;p23"/>
          <p:cNvSpPr/>
          <p:nvPr/>
        </p:nvSpPr>
        <p:spPr>
          <a:xfrm>
            <a:off x="3502625" y="43418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Prefab:</a:t>
            </a:r>
            <a:endParaRPr/>
          </a:p>
          <a:p>
            <a:pPr marL="0" lvl="0" indent="0" algn="ctr" rtl="0">
              <a:spcBef>
                <a:spcPts val="0"/>
              </a:spcBef>
              <a:spcAft>
                <a:spcPts val="0"/>
              </a:spcAft>
              <a:buNone/>
            </a:pPr>
            <a:r>
              <a:rPr lang="en"/>
              <a:t>Actual File in UI</a:t>
            </a:r>
            <a:endParaRPr/>
          </a:p>
        </p:txBody>
      </p:sp>
      <p:sp>
        <p:nvSpPr>
          <p:cNvPr id="131" name="Google Shape;131;p23"/>
          <p:cNvSpPr/>
          <p:nvPr/>
        </p:nvSpPr>
        <p:spPr>
          <a:xfrm>
            <a:off x="3502625" y="8696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Prefab:</a:t>
            </a:r>
            <a:endParaRPr/>
          </a:p>
          <a:p>
            <a:pPr marL="0" lvl="0" indent="0" algn="ctr" rtl="0">
              <a:spcBef>
                <a:spcPts val="0"/>
              </a:spcBef>
              <a:spcAft>
                <a:spcPts val="0"/>
              </a:spcAft>
              <a:buNone/>
            </a:pPr>
            <a:r>
              <a:rPr lang="en"/>
              <a:t>File on table</a:t>
            </a:r>
            <a:endParaRPr/>
          </a:p>
        </p:txBody>
      </p:sp>
      <p:cxnSp>
        <p:nvCxnSpPr>
          <p:cNvPr id="132" name="Google Shape;132;p23"/>
          <p:cNvCxnSpPr>
            <a:stCxn id="130" idx="3"/>
            <a:endCxn id="133" idx="1"/>
          </p:cNvCxnSpPr>
          <p:nvPr/>
        </p:nvCxnSpPr>
        <p:spPr>
          <a:xfrm>
            <a:off x="5152925" y="4652800"/>
            <a:ext cx="2200800" cy="0"/>
          </a:xfrm>
          <a:prstGeom prst="straightConnector1">
            <a:avLst/>
          </a:prstGeom>
          <a:noFill/>
          <a:ln w="9525" cap="flat" cmpd="sng">
            <a:solidFill>
              <a:schemeClr val="dk2"/>
            </a:solidFill>
            <a:prstDash val="solid"/>
            <a:round/>
            <a:headEnd type="none" w="med" len="med"/>
            <a:tailEnd type="triangle" w="med" len="med"/>
          </a:ln>
        </p:spPr>
      </p:cxnSp>
      <p:sp>
        <p:nvSpPr>
          <p:cNvPr id="133" name="Google Shape;133;p23"/>
          <p:cNvSpPr/>
          <p:nvPr/>
        </p:nvSpPr>
        <p:spPr>
          <a:xfrm>
            <a:off x="7353675" y="43418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Sign Button</a:t>
            </a:r>
            <a:endParaRPr/>
          </a:p>
        </p:txBody>
      </p:sp>
      <p:sp>
        <p:nvSpPr>
          <p:cNvPr id="134" name="Google Shape;134;p23"/>
          <p:cNvSpPr/>
          <p:nvPr/>
        </p:nvSpPr>
        <p:spPr>
          <a:xfrm>
            <a:off x="7353675" y="8696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UI Image:</a:t>
            </a:r>
            <a:endParaRPr/>
          </a:p>
          <a:p>
            <a:pPr marL="0" lvl="0" indent="0" algn="ctr" rtl="0">
              <a:spcBef>
                <a:spcPts val="0"/>
              </a:spcBef>
              <a:spcAft>
                <a:spcPts val="0"/>
              </a:spcAft>
              <a:buNone/>
            </a:pPr>
            <a:r>
              <a:rPr lang="en"/>
              <a:t>Reading Area</a:t>
            </a:r>
            <a:endParaRPr/>
          </a:p>
        </p:txBody>
      </p:sp>
      <p:cxnSp>
        <p:nvCxnSpPr>
          <p:cNvPr id="135" name="Google Shape;135;p23"/>
          <p:cNvCxnSpPr>
            <a:stCxn id="131" idx="3"/>
            <a:endCxn id="134" idx="1"/>
          </p:cNvCxnSpPr>
          <p:nvPr/>
        </p:nvCxnSpPr>
        <p:spPr>
          <a:xfrm>
            <a:off x="5152925" y="1180600"/>
            <a:ext cx="2200800" cy="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3"/>
          <p:cNvCxnSpPr>
            <a:stCxn id="134" idx="2"/>
            <a:endCxn id="130" idx="0"/>
          </p:cNvCxnSpPr>
          <p:nvPr/>
        </p:nvCxnSpPr>
        <p:spPr>
          <a:xfrm flipH="1">
            <a:off x="4327725" y="1491550"/>
            <a:ext cx="3851100" cy="2850300"/>
          </a:xfrm>
          <a:prstGeom prst="straightConnector1">
            <a:avLst/>
          </a:prstGeom>
          <a:noFill/>
          <a:ln w="9525" cap="flat" cmpd="sng">
            <a:solidFill>
              <a:schemeClr val="dk2"/>
            </a:solidFill>
            <a:prstDash val="solid"/>
            <a:round/>
            <a:headEnd type="none" w="med" len="med"/>
            <a:tailEnd type="triangle" w="med" len="med"/>
          </a:ln>
        </p:spPr>
      </p:cxnSp>
      <p:sp>
        <p:nvSpPr>
          <p:cNvPr id="137" name="Google Shape;137;p23"/>
          <p:cNvSpPr txBox="1"/>
          <p:nvPr/>
        </p:nvSpPr>
        <p:spPr>
          <a:xfrm>
            <a:off x="6012850" y="2366775"/>
            <a:ext cx="1783500" cy="6927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Reading Area pass the related file content of the file on table to file in UI</a:t>
            </a:r>
            <a:endParaRPr sz="1100"/>
          </a:p>
        </p:txBody>
      </p:sp>
      <p:sp>
        <p:nvSpPr>
          <p:cNvPr id="138" name="Google Shape;138;p23"/>
          <p:cNvSpPr txBox="1"/>
          <p:nvPr/>
        </p:nvSpPr>
        <p:spPr>
          <a:xfrm>
            <a:off x="5361550" y="798850"/>
            <a:ext cx="1783500" cy="6927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Drag the file on table to the reading area to read the file</a:t>
            </a:r>
            <a:endParaRPr sz="1100"/>
          </a:p>
        </p:txBody>
      </p:sp>
      <p:sp>
        <p:nvSpPr>
          <p:cNvPr id="139" name="Google Shape;139;p23"/>
          <p:cNvSpPr txBox="1"/>
          <p:nvPr/>
        </p:nvSpPr>
        <p:spPr>
          <a:xfrm>
            <a:off x="5361550" y="4245650"/>
            <a:ext cx="1783500" cy="861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Press the sign button in UI to sign the file, change the decision trigger to true or false</a:t>
            </a:r>
            <a:endParaRPr sz="1100"/>
          </a:p>
        </p:txBody>
      </p:sp>
      <p:cxnSp>
        <p:nvCxnSpPr>
          <p:cNvPr id="140" name="Google Shape;140;p23"/>
          <p:cNvCxnSpPr>
            <a:stCxn id="129" idx="0"/>
            <a:endCxn id="131" idx="2"/>
          </p:cNvCxnSpPr>
          <p:nvPr/>
        </p:nvCxnSpPr>
        <p:spPr>
          <a:xfrm rot="10800000">
            <a:off x="4327775" y="1491550"/>
            <a:ext cx="0" cy="1114200"/>
          </a:xfrm>
          <a:prstGeom prst="straightConnector1">
            <a:avLst/>
          </a:prstGeom>
          <a:noFill/>
          <a:ln w="9525" cap="flat" cmpd="sng">
            <a:solidFill>
              <a:schemeClr val="dk2"/>
            </a:solidFill>
            <a:prstDash val="solid"/>
            <a:round/>
            <a:headEnd type="none" w="med" len="med"/>
            <a:tailEnd type="triangle" w="med" len="med"/>
          </a:ln>
        </p:spPr>
      </p:cxnSp>
      <p:cxnSp>
        <p:nvCxnSpPr>
          <p:cNvPr id="141" name="Google Shape;141;p23"/>
          <p:cNvCxnSpPr>
            <a:stCxn id="129" idx="2"/>
            <a:endCxn id="130" idx="0"/>
          </p:cNvCxnSpPr>
          <p:nvPr/>
        </p:nvCxnSpPr>
        <p:spPr>
          <a:xfrm>
            <a:off x="4327775" y="3227650"/>
            <a:ext cx="0" cy="11142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3"/>
          <p:cNvSpPr txBox="1"/>
          <p:nvPr/>
        </p:nvSpPr>
        <p:spPr>
          <a:xfrm>
            <a:off x="3398950" y="1669363"/>
            <a:ext cx="1446900" cy="5232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File Type, Related Image</a:t>
            </a:r>
            <a:endParaRPr sz="1100"/>
          </a:p>
        </p:txBody>
      </p:sp>
      <p:sp>
        <p:nvSpPr>
          <p:cNvPr id="143" name="Google Shape;143;p23"/>
          <p:cNvSpPr txBox="1"/>
          <p:nvPr/>
        </p:nvSpPr>
        <p:spPr>
          <a:xfrm>
            <a:off x="3398950" y="3353800"/>
            <a:ext cx="1446900" cy="861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Text Description, Title, Decision Trigger, Images, File Type, etc. </a:t>
            </a:r>
            <a:endParaRPr sz="1100"/>
          </a:p>
        </p:txBody>
      </p:sp>
      <p:sp>
        <p:nvSpPr>
          <p:cNvPr id="144" name="Google Shape;144;p23"/>
          <p:cNvSpPr/>
          <p:nvPr/>
        </p:nvSpPr>
        <p:spPr>
          <a:xfrm>
            <a:off x="236825" y="886300"/>
            <a:ext cx="2686500" cy="40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p:nvPr/>
        </p:nvSpPr>
        <p:spPr>
          <a:xfrm>
            <a:off x="274700" y="945100"/>
            <a:ext cx="220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DAY 1 STACK</a:t>
            </a:r>
            <a:endParaRPr/>
          </a:p>
        </p:txBody>
      </p:sp>
      <p:sp>
        <p:nvSpPr>
          <p:cNvPr id="146" name="Google Shape;146;p23"/>
          <p:cNvSpPr/>
          <p:nvPr/>
        </p:nvSpPr>
        <p:spPr>
          <a:xfrm>
            <a:off x="377425" y="1317325"/>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 Content 1-1</a:t>
            </a:r>
            <a:endParaRPr/>
          </a:p>
        </p:txBody>
      </p:sp>
      <p:sp>
        <p:nvSpPr>
          <p:cNvPr id="147" name="Google Shape;147;p23"/>
          <p:cNvSpPr/>
          <p:nvPr/>
        </p:nvSpPr>
        <p:spPr>
          <a:xfrm>
            <a:off x="377425" y="1811438"/>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File Content 1-2-a &amp; 1-2-b</a:t>
            </a:r>
            <a:endParaRPr/>
          </a:p>
        </p:txBody>
      </p:sp>
      <p:sp>
        <p:nvSpPr>
          <p:cNvPr id="148" name="Google Shape;148;p23"/>
          <p:cNvSpPr/>
          <p:nvPr/>
        </p:nvSpPr>
        <p:spPr>
          <a:xfrm>
            <a:off x="377425" y="2302825"/>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49" name="Google Shape;149;p23"/>
          <p:cNvSpPr/>
          <p:nvPr/>
        </p:nvSpPr>
        <p:spPr>
          <a:xfrm>
            <a:off x="377425" y="2794188"/>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50" name="Google Shape;150;p23"/>
          <p:cNvSpPr/>
          <p:nvPr/>
        </p:nvSpPr>
        <p:spPr>
          <a:xfrm>
            <a:off x="377425" y="3288313"/>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51" name="Google Shape;151;p23"/>
          <p:cNvSpPr/>
          <p:nvPr/>
        </p:nvSpPr>
        <p:spPr>
          <a:xfrm>
            <a:off x="377425" y="3782450"/>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cxnSp>
        <p:nvCxnSpPr>
          <p:cNvPr id="152" name="Google Shape;152;p23"/>
          <p:cNvCxnSpPr>
            <a:stCxn id="146" idx="3"/>
            <a:endCxn id="129" idx="1"/>
          </p:cNvCxnSpPr>
          <p:nvPr/>
        </p:nvCxnSpPr>
        <p:spPr>
          <a:xfrm>
            <a:off x="2738425" y="1517425"/>
            <a:ext cx="764100" cy="13992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23"/>
          <p:cNvSpPr txBox="1"/>
          <p:nvPr/>
        </p:nvSpPr>
        <p:spPr>
          <a:xfrm>
            <a:off x="2135100" y="798850"/>
            <a:ext cx="1158900" cy="6927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File Contents pop off the stack</a:t>
            </a:r>
            <a:endParaRPr sz="1100"/>
          </a:p>
        </p:txBody>
      </p:sp>
      <p:sp>
        <p:nvSpPr>
          <p:cNvPr id="154" name="Google Shape;154;p23"/>
          <p:cNvSpPr/>
          <p:nvPr/>
        </p:nvSpPr>
        <p:spPr>
          <a:xfrm>
            <a:off x="1509725" y="1170812"/>
            <a:ext cx="658692" cy="271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pop</a:t>
            </a:r>
            <a:endParaRPr sz="1100"/>
          </a:p>
        </p:txBody>
      </p:sp>
      <p:sp>
        <p:nvSpPr>
          <p:cNvPr id="155" name="Google Shape;155;p23"/>
          <p:cNvSpPr/>
          <p:nvPr/>
        </p:nvSpPr>
        <p:spPr>
          <a:xfrm>
            <a:off x="7619500" y="2975650"/>
            <a:ext cx="16503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Trigger Animation</a:t>
            </a:r>
            <a:endParaRPr/>
          </a:p>
        </p:txBody>
      </p:sp>
      <p:sp>
        <p:nvSpPr>
          <p:cNvPr id="156" name="Google Shape;156;p23"/>
          <p:cNvSpPr txBox="1"/>
          <p:nvPr/>
        </p:nvSpPr>
        <p:spPr>
          <a:xfrm>
            <a:off x="6554925" y="3479950"/>
            <a:ext cx="1783500" cy="861900"/>
          </a:xfrm>
          <a:prstGeom prst="rect">
            <a:avLst/>
          </a:prstGeom>
          <a:solidFill>
            <a:srgbClr val="CFE2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When decision is made, play the animation corresponding to the decision type</a:t>
            </a:r>
            <a:endParaRPr sz="1100"/>
          </a:p>
        </p:txBody>
      </p:sp>
      <p:cxnSp>
        <p:nvCxnSpPr>
          <p:cNvPr id="157" name="Google Shape;157;p23"/>
          <p:cNvCxnSpPr>
            <a:stCxn id="133" idx="0"/>
            <a:endCxn id="155" idx="2"/>
          </p:cNvCxnSpPr>
          <p:nvPr/>
        </p:nvCxnSpPr>
        <p:spPr>
          <a:xfrm rot="10800000" flipH="1">
            <a:off x="8178825" y="3597550"/>
            <a:ext cx="265800" cy="744300"/>
          </a:xfrm>
          <a:prstGeom prst="straightConnector1">
            <a:avLst/>
          </a:prstGeom>
          <a:noFill/>
          <a:ln w="9525" cap="flat" cmpd="sng">
            <a:solidFill>
              <a:schemeClr val="dk2"/>
            </a:solidFill>
            <a:prstDash val="solid"/>
            <a:round/>
            <a:headEnd type="none" w="med" len="med"/>
            <a:tailEnd type="triangle" w="med" len="med"/>
          </a:ln>
        </p:spPr>
      </p:cxnSp>
      <p:sp>
        <p:nvSpPr>
          <p:cNvPr id="3" name="标题 2">
            <a:extLst>
              <a:ext uri="{FF2B5EF4-FFF2-40B4-BE49-F238E27FC236}">
                <a16:creationId xmlns:a16="http://schemas.microsoft.com/office/drawing/2014/main" id="{7687A797-A333-4F7D-883E-8617A5EB2D61}"/>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4"/>
          <p:cNvSpPr/>
          <p:nvPr/>
        </p:nvSpPr>
        <p:spPr>
          <a:xfrm>
            <a:off x="3153375" y="886300"/>
            <a:ext cx="990900" cy="6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Sign Button</a:t>
            </a:r>
            <a:endParaRPr/>
          </a:p>
        </p:txBody>
      </p:sp>
      <p:sp>
        <p:nvSpPr>
          <p:cNvPr id="164" name="Google Shape;164;p24"/>
          <p:cNvSpPr/>
          <p:nvPr/>
        </p:nvSpPr>
        <p:spPr>
          <a:xfrm>
            <a:off x="236825" y="886300"/>
            <a:ext cx="2686500" cy="40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txBox="1"/>
          <p:nvPr/>
        </p:nvSpPr>
        <p:spPr>
          <a:xfrm>
            <a:off x="274700" y="945100"/>
            <a:ext cx="220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DAY 1 STACK</a:t>
            </a:r>
            <a:endParaRPr/>
          </a:p>
        </p:txBody>
      </p:sp>
      <p:sp>
        <p:nvSpPr>
          <p:cNvPr id="166" name="Google Shape;166;p24"/>
          <p:cNvSpPr/>
          <p:nvPr/>
        </p:nvSpPr>
        <p:spPr>
          <a:xfrm>
            <a:off x="377425" y="1317325"/>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 Content 1-1</a:t>
            </a:r>
            <a:endParaRPr/>
          </a:p>
        </p:txBody>
      </p:sp>
      <p:sp>
        <p:nvSpPr>
          <p:cNvPr id="167" name="Google Shape;167;p24"/>
          <p:cNvSpPr/>
          <p:nvPr/>
        </p:nvSpPr>
        <p:spPr>
          <a:xfrm>
            <a:off x="377425" y="1811438"/>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File Content 1-2-a &amp; 1-2-b</a:t>
            </a:r>
            <a:endParaRPr/>
          </a:p>
        </p:txBody>
      </p:sp>
      <p:sp>
        <p:nvSpPr>
          <p:cNvPr id="168" name="Google Shape;168;p24"/>
          <p:cNvSpPr/>
          <p:nvPr/>
        </p:nvSpPr>
        <p:spPr>
          <a:xfrm>
            <a:off x="377425" y="2302825"/>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69" name="Google Shape;169;p24"/>
          <p:cNvSpPr/>
          <p:nvPr/>
        </p:nvSpPr>
        <p:spPr>
          <a:xfrm>
            <a:off x="377425" y="2794188"/>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70" name="Google Shape;170;p24"/>
          <p:cNvSpPr/>
          <p:nvPr/>
        </p:nvSpPr>
        <p:spPr>
          <a:xfrm>
            <a:off x="377425" y="3288313"/>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71" name="Google Shape;171;p24"/>
          <p:cNvSpPr/>
          <p:nvPr/>
        </p:nvSpPr>
        <p:spPr>
          <a:xfrm>
            <a:off x="377425" y="3782450"/>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grpSp>
        <p:nvGrpSpPr>
          <p:cNvPr id="172" name="Google Shape;172;p24"/>
          <p:cNvGrpSpPr/>
          <p:nvPr/>
        </p:nvGrpSpPr>
        <p:grpSpPr>
          <a:xfrm>
            <a:off x="4374325" y="852875"/>
            <a:ext cx="2686500" cy="4060800"/>
            <a:chOff x="4374325" y="852875"/>
            <a:chExt cx="2686500" cy="4060800"/>
          </a:xfrm>
        </p:grpSpPr>
        <p:sp>
          <p:nvSpPr>
            <p:cNvPr id="173" name="Google Shape;173;p24"/>
            <p:cNvSpPr/>
            <p:nvPr/>
          </p:nvSpPr>
          <p:spPr>
            <a:xfrm>
              <a:off x="4374325" y="852875"/>
              <a:ext cx="2686500" cy="406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p:nvPr/>
          </p:nvSpPr>
          <p:spPr>
            <a:xfrm>
              <a:off x="4412200" y="911675"/>
              <a:ext cx="220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DAY 2 STACK</a:t>
              </a:r>
              <a:endParaRPr/>
            </a:p>
          </p:txBody>
        </p:sp>
        <p:sp>
          <p:nvSpPr>
            <p:cNvPr id="175" name="Google Shape;175;p24"/>
            <p:cNvSpPr/>
            <p:nvPr/>
          </p:nvSpPr>
          <p:spPr>
            <a:xfrm>
              <a:off x="4514925" y="1283900"/>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 Content 2-1</a:t>
              </a:r>
              <a:endParaRPr/>
            </a:p>
          </p:txBody>
        </p:sp>
        <p:sp>
          <p:nvSpPr>
            <p:cNvPr id="176" name="Google Shape;176;p24"/>
            <p:cNvSpPr/>
            <p:nvPr/>
          </p:nvSpPr>
          <p:spPr>
            <a:xfrm>
              <a:off x="4514925" y="1778013"/>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File Content 2-2-a &amp; 2-2-b</a:t>
              </a:r>
              <a:endParaRPr/>
            </a:p>
          </p:txBody>
        </p:sp>
        <p:sp>
          <p:nvSpPr>
            <p:cNvPr id="177" name="Google Shape;177;p24"/>
            <p:cNvSpPr/>
            <p:nvPr/>
          </p:nvSpPr>
          <p:spPr>
            <a:xfrm>
              <a:off x="4514925" y="2269400"/>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 Content 2-3</a:t>
              </a:r>
              <a:endParaRPr/>
            </a:p>
          </p:txBody>
        </p:sp>
        <p:sp>
          <p:nvSpPr>
            <p:cNvPr id="178" name="Google Shape;178;p24"/>
            <p:cNvSpPr/>
            <p:nvPr/>
          </p:nvSpPr>
          <p:spPr>
            <a:xfrm>
              <a:off x="4514925" y="2760763"/>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79" name="Google Shape;179;p24"/>
            <p:cNvSpPr/>
            <p:nvPr/>
          </p:nvSpPr>
          <p:spPr>
            <a:xfrm>
              <a:off x="4514925" y="3254888"/>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180" name="Google Shape;180;p24"/>
            <p:cNvSpPr/>
            <p:nvPr/>
          </p:nvSpPr>
          <p:spPr>
            <a:xfrm>
              <a:off x="4514925" y="3749025"/>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grpSp>
      <p:cxnSp>
        <p:nvCxnSpPr>
          <p:cNvPr id="181" name="Google Shape;181;p24"/>
          <p:cNvCxnSpPr>
            <a:endCxn id="173" idx="1"/>
          </p:cNvCxnSpPr>
          <p:nvPr/>
        </p:nvCxnSpPr>
        <p:spPr>
          <a:xfrm rot="10800000" flipH="1">
            <a:off x="2923225" y="2883275"/>
            <a:ext cx="1451100" cy="33300"/>
          </a:xfrm>
          <a:prstGeom prst="straightConnector1">
            <a:avLst/>
          </a:prstGeom>
          <a:noFill/>
          <a:ln w="9525" cap="flat" cmpd="sng">
            <a:solidFill>
              <a:schemeClr val="dk2"/>
            </a:solidFill>
            <a:prstDash val="solid"/>
            <a:round/>
            <a:headEnd type="none" w="med" len="med"/>
            <a:tailEnd type="triangle" w="med" len="med"/>
          </a:ln>
        </p:spPr>
      </p:cxnSp>
      <p:sp>
        <p:nvSpPr>
          <p:cNvPr id="182" name="Google Shape;182;p24"/>
          <p:cNvSpPr txBox="1"/>
          <p:nvPr/>
        </p:nvSpPr>
        <p:spPr>
          <a:xfrm>
            <a:off x="3069375" y="1583325"/>
            <a:ext cx="1158900" cy="8619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Cause Consequences</a:t>
            </a:r>
            <a:endParaRPr sz="1100"/>
          </a:p>
          <a:p>
            <a:pPr marL="0" lvl="0" indent="0" algn="l" rtl="0">
              <a:spcBef>
                <a:spcPts val="0"/>
              </a:spcBef>
              <a:spcAft>
                <a:spcPts val="0"/>
              </a:spcAft>
              <a:buNone/>
            </a:pPr>
            <a:r>
              <a:rPr lang="en" sz="1100"/>
              <a:t>Eg. NPC1 = killed</a:t>
            </a:r>
            <a:endParaRPr sz="1100"/>
          </a:p>
        </p:txBody>
      </p:sp>
      <p:cxnSp>
        <p:nvCxnSpPr>
          <p:cNvPr id="183" name="Google Shape;183;p24"/>
          <p:cNvCxnSpPr>
            <a:stCxn id="182" idx="2"/>
          </p:cNvCxnSpPr>
          <p:nvPr/>
        </p:nvCxnSpPr>
        <p:spPr>
          <a:xfrm>
            <a:off x="3648825" y="2445225"/>
            <a:ext cx="7200" cy="396600"/>
          </a:xfrm>
          <a:prstGeom prst="straightConnector1">
            <a:avLst/>
          </a:prstGeom>
          <a:noFill/>
          <a:ln w="9525" cap="flat" cmpd="sng">
            <a:solidFill>
              <a:schemeClr val="dk2"/>
            </a:solidFill>
            <a:prstDash val="solid"/>
            <a:round/>
            <a:headEnd type="none" w="med" len="med"/>
            <a:tailEnd type="triangle" w="med" len="med"/>
          </a:ln>
        </p:spPr>
      </p:cxnSp>
      <p:sp>
        <p:nvSpPr>
          <p:cNvPr id="184" name="Google Shape;184;p24"/>
          <p:cNvSpPr txBox="1"/>
          <p:nvPr/>
        </p:nvSpPr>
        <p:spPr>
          <a:xfrm>
            <a:off x="3069375" y="2972725"/>
            <a:ext cx="1158900" cy="10314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Replace certain file content according to the previous decisions</a:t>
            </a:r>
            <a:endParaRPr sz="1100"/>
          </a:p>
        </p:txBody>
      </p:sp>
      <p:sp>
        <p:nvSpPr>
          <p:cNvPr id="185" name="Google Shape;185;p24"/>
          <p:cNvSpPr txBox="1"/>
          <p:nvPr/>
        </p:nvSpPr>
        <p:spPr>
          <a:xfrm>
            <a:off x="2923225" y="4238525"/>
            <a:ext cx="1648800" cy="692700"/>
          </a:xfrm>
          <a:prstGeom prst="rect">
            <a:avLst/>
          </a:prstGeom>
          <a:solidFill>
            <a:srgbClr val="C9DAF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Eg. If (NPC1.isKilled()) Replace( Day2[3], content 2-3-alter)</a:t>
            </a:r>
            <a:endParaRPr sz="1100"/>
          </a:p>
        </p:txBody>
      </p:sp>
      <p:sp>
        <p:nvSpPr>
          <p:cNvPr id="186" name="Google Shape;186;p24"/>
          <p:cNvSpPr/>
          <p:nvPr/>
        </p:nvSpPr>
        <p:spPr>
          <a:xfrm>
            <a:off x="6164808" y="2211650"/>
            <a:ext cx="1317384" cy="271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replace</a:t>
            </a:r>
            <a:endParaRPr sz="1100"/>
          </a:p>
        </p:txBody>
      </p:sp>
      <p:cxnSp>
        <p:nvCxnSpPr>
          <p:cNvPr id="187" name="Google Shape;187;p24"/>
          <p:cNvCxnSpPr>
            <a:stCxn id="186" idx="0"/>
            <a:endCxn id="188" idx="0"/>
          </p:cNvCxnSpPr>
          <p:nvPr/>
        </p:nvCxnSpPr>
        <p:spPr>
          <a:xfrm>
            <a:off x="7481094" y="2347352"/>
            <a:ext cx="760200" cy="22440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p24"/>
          <p:cNvCxnSpPr>
            <a:stCxn id="186" idx="2"/>
          </p:cNvCxnSpPr>
          <p:nvPr/>
        </p:nvCxnSpPr>
        <p:spPr>
          <a:xfrm flipH="1">
            <a:off x="5920494" y="2347352"/>
            <a:ext cx="248400" cy="948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4"/>
          <p:cNvSpPr/>
          <p:nvPr/>
        </p:nvSpPr>
        <p:spPr>
          <a:xfrm>
            <a:off x="7060825" y="2571750"/>
            <a:ext cx="23610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 Content 2-3-alter</a:t>
            </a:r>
            <a:endParaRPr/>
          </a:p>
        </p:txBody>
      </p:sp>
      <p:sp>
        <p:nvSpPr>
          <p:cNvPr id="3" name="标题 2">
            <a:extLst>
              <a:ext uri="{FF2B5EF4-FFF2-40B4-BE49-F238E27FC236}">
                <a16:creationId xmlns:a16="http://schemas.microsoft.com/office/drawing/2014/main" id="{CD5E742D-1996-4B6B-95BE-491F09E57982}"/>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xfrm>
            <a:off x="311700" y="2054250"/>
            <a:ext cx="8520600" cy="1035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Bungee"/>
                <a:ea typeface="Bungee"/>
                <a:cs typeface="Bungee"/>
                <a:sym typeface="Bungee"/>
              </a:rPr>
              <a:t>Thank you!</a:t>
            </a:r>
            <a:endParaRPr>
              <a:latin typeface="Bungee"/>
              <a:ea typeface="Bungee"/>
              <a:cs typeface="Bungee"/>
              <a:sym typeface="Bungee"/>
            </a:endParaRPr>
          </a:p>
          <a:p>
            <a:pPr marL="0" lvl="0" indent="0" algn="ctr" rtl="0">
              <a:spcBef>
                <a:spcPts val="0"/>
              </a:spcBef>
              <a:spcAft>
                <a:spcPts val="0"/>
              </a:spcAft>
              <a:buNone/>
            </a:pPr>
            <a:r>
              <a:rPr lang="en">
                <a:latin typeface="Bungee"/>
                <a:ea typeface="Bungee"/>
                <a:cs typeface="Bungee"/>
                <a:sym typeface="Bungee"/>
              </a:rPr>
              <a:t>DEMO TIME</a:t>
            </a:r>
            <a:endParaRPr>
              <a:latin typeface="Bungee"/>
              <a:ea typeface="Bungee"/>
              <a:cs typeface="Bungee"/>
              <a:sym typeface="Bunge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404575" y="1017725"/>
            <a:ext cx="4334859" cy="3820975"/>
          </a:xfrm>
          <a:prstGeom prst="rect">
            <a:avLst/>
          </a:prstGeom>
          <a:noFill/>
          <a:ln>
            <a:noFill/>
          </a:ln>
        </p:spPr>
      </p:pic>
      <p:sp>
        <p:nvSpPr>
          <p:cNvPr id="3" name="标题 2">
            <a:extLst>
              <a:ext uri="{FF2B5EF4-FFF2-40B4-BE49-F238E27FC236}">
                <a16:creationId xmlns:a16="http://schemas.microsoft.com/office/drawing/2014/main" id="{6376D342-47C4-481A-AB63-C64E680F357C}"/>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795313" y="1017729"/>
            <a:ext cx="7553375" cy="3839632"/>
          </a:xfrm>
          <a:prstGeom prst="rect">
            <a:avLst/>
          </a:prstGeom>
          <a:noFill/>
          <a:ln>
            <a:noFill/>
          </a:ln>
        </p:spPr>
      </p:pic>
      <p:sp>
        <p:nvSpPr>
          <p:cNvPr id="3" name="标题 2">
            <a:extLst>
              <a:ext uri="{FF2B5EF4-FFF2-40B4-BE49-F238E27FC236}">
                <a16:creationId xmlns:a16="http://schemas.microsoft.com/office/drawing/2014/main" id="{D7DEED1A-8DFC-4CFE-B949-6A2BD54A9381}"/>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578425" y="1017725"/>
            <a:ext cx="2865731" cy="3820974"/>
          </a:xfrm>
          <a:prstGeom prst="rect">
            <a:avLst/>
          </a:prstGeom>
          <a:noFill/>
          <a:ln>
            <a:noFill/>
          </a:ln>
        </p:spPr>
      </p:pic>
      <p:pic>
        <p:nvPicPr>
          <p:cNvPr id="74" name="Google Shape;74;p16"/>
          <p:cNvPicPr preferRelativeResize="0"/>
          <p:nvPr/>
        </p:nvPicPr>
        <p:blipFill>
          <a:blip r:embed="rId4">
            <a:alphaModFix/>
          </a:blip>
          <a:stretch>
            <a:fillRect/>
          </a:stretch>
        </p:blipFill>
        <p:spPr>
          <a:xfrm>
            <a:off x="5327881" y="1017725"/>
            <a:ext cx="2865731" cy="3820974"/>
          </a:xfrm>
          <a:prstGeom prst="rect">
            <a:avLst/>
          </a:prstGeom>
          <a:noFill/>
          <a:ln>
            <a:noFill/>
          </a:ln>
        </p:spPr>
      </p:pic>
      <p:sp>
        <p:nvSpPr>
          <p:cNvPr id="3" name="标题 2">
            <a:extLst>
              <a:ext uri="{FF2B5EF4-FFF2-40B4-BE49-F238E27FC236}">
                <a16:creationId xmlns:a16="http://schemas.microsoft.com/office/drawing/2014/main" id="{7342CD56-408B-4DB1-A345-0B1EE079CE4C}"/>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116524" y="146250"/>
            <a:ext cx="4910951" cy="2506000"/>
          </a:xfrm>
          <a:prstGeom prst="rect">
            <a:avLst/>
          </a:prstGeom>
          <a:noFill/>
          <a:ln>
            <a:noFill/>
          </a:ln>
        </p:spPr>
      </p:pic>
      <p:pic>
        <p:nvPicPr>
          <p:cNvPr id="80" name="Google Shape;80;p17"/>
          <p:cNvPicPr preferRelativeResize="0"/>
          <p:nvPr/>
        </p:nvPicPr>
        <p:blipFill>
          <a:blip r:embed="rId4">
            <a:alphaModFix/>
          </a:blip>
          <a:stretch>
            <a:fillRect/>
          </a:stretch>
        </p:blipFill>
        <p:spPr>
          <a:xfrm>
            <a:off x="164600" y="2728475"/>
            <a:ext cx="4056975" cy="2192576"/>
          </a:xfrm>
          <a:prstGeom prst="rect">
            <a:avLst/>
          </a:prstGeom>
          <a:noFill/>
          <a:ln>
            <a:noFill/>
          </a:ln>
        </p:spPr>
      </p:pic>
      <p:pic>
        <p:nvPicPr>
          <p:cNvPr id="81" name="Google Shape;81;p17"/>
          <p:cNvPicPr preferRelativeResize="0"/>
          <p:nvPr/>
        </p:nvPicPr>
        <p:blipFill>
          <a:blip r:embed="rId5">
            <a:alphaModFix/>
          </a:blip>
          <a:stretch>
            <a:fillRect/>
          </a:stretch>
        </p:blipFill>
        <p:spPr>
          <a:xfrm>
            <a:off x="4468650" y="2728463"/>
            <a:ext cx="4582626" cy="2192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8"/>
          <p:cNvPicPr preferRelativeResize="0"/>
          <p:nvPr/>
        </p:nvPicPr>
        <p:blipFill>
          <a:blip r:embed="rId3">
            <a:alphaModFix/>
          </a:blip>
          <a:stretch>
            <a:fillRect/>
          </a:stretch>
        </p:blipFill>
        <p:spPr>
          <a:xfrm>
            <a:off x="311695" y="1152475"/>
            <a:ext cx="4074525" cy="3259624"/>
          </a:xfrm>
          <a:prstGeom prst="rect">
            <a:avLst/>
          </a:prstGeom>
          <a:noFill/>
          <a:ln>
            <a:noFill/>
          </a:ln>
        </p:spPr>
      </p:pic>
      <p:pic>
        <p:nvPicPr>
          <p:cNvPr id="89" name="Google Shape;89;p18"/>
          <p:cNvPicPr preferRelativeResize="0"/>
          <p:nvPr/>
        </p:nvPicPr>
        <p:blipFill>
          <a:blip r:embed="rId4">
            <a:alphaModFix/>
          </a:blip>
          <a:stretch>
            <a:fillRect/>
          </a:stretch>
        </p:blipFill>
        <p:spPr>
          <a:xfrm>
            <a:off x="4757775" y="1152475"/>
            <a:ext cx="4074525" cy="3259628"/>
          </a:xfrm>
          <a:prstGeom prst="rect">
            <a:avLst/>
          </a:prstGeom>
          <a:noFill/>
          <a:ln>
            <a:noFill/>
          </a:ln>
        </p:spPr>
      </p:pic>
      <p:sp>
        <p:nvSpPr>
          <p:cNvPr id="3" name="标题 2">
            <a:extLst>
              <a:ext uri="{FF2B5EF4-FFF2-40B4-BE49-F238E27FC236}">
                <a16:creationId xmlns:a16="http://schemas.microsoft.com/office/drawing/2014/main" id="{0BC72ED7-94FD-477A-85BE-FEF9E6B0DE62}"/>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9"/>
          <p:cNvPicPr preferRelativeResize="0"/>
          <p:nvPr/>
        </p:nvPicPr>
        <p:blipFill>
          <a:blip r:embed="rId3">
            <a:alphaModFix/>
          </a:blip>
          <a:stretch>
            <a:fillRect/>
          </a:stretch>
        </p:blipFill>
        <p:spPr>
          <a:xfrm>
            <a:off x="311700" y="1152475"/>
            <a:ext cx="3953025" cy="3162424"/>
          </a:xfrm>
          <a:prstGeom prst="rect">
            <a:avLst/>
          </a:prstGeom>
          <a:noFill/>
          <a:ln>
            <a:noFill/>
          </a:ln>
        </p:spPr>
      </p:pic>
      <p:pic>
        <p:nvPicPr>
          <p:cNvPr id="97" name="Google Shape;97;p19"/>
          <p:cNvPicPr preferRelativeResize="0"/>
          <p:nvPr/>
        </p:nvPicPr>
        <p:blipFill>
          <a:blip r:embed="rId4">
            <a:alphaModFix/>
          </a:blip>
          <a:stretch>
            <a:fillRect/>
          </a:stretch>
        </p:blipFill>
        <p:spPr>
          <a:xfrm>
            <a:off x="4408117" y="1074525"/>
            <a:ext cx="4555208" cy="3416398"/>
          </a:xfrm>
          <a:prstGeom prst="rect">
            <a:avLst/>
          </a:prstGeom>
          <a:noFill/>
          <a:ln>
            <a:noFill/>
          </a:ln>
        </p:spPr>
      </p:pic>
      <p:sp>
        <p:nvSpPr>
          <p:cNvPr id="3" name="标题 2">
            <a:extLst>
              <a:ext uri="{FF2B5EF4-FFF2-40B4-BE49-F238E27FC236}">
                <a16:creationId xmlns:a16="http://schemas.microsoft.com/office/drawing/2014/main" id="{B9929E12-0DCE-4C4F-8DD5-28BB91D00AC7}"/>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 name="Google Shape;104;p20"/>
          <p:cNvPicPr preferRelativeResize="0"/>
          <p:nvPr/>
        </p:nvPicPr>
        <p:blipFill>
          <a:blip r:embed="rId3">
            <a:alphaModFix/>
          </a:blip>
          <a:stretch>
            <a:fillRect/>
          </a:stretch>
        </p:blipFill>
        <p:spPr>
          <a:xfrm>
            <a:off x="521488" y="1152474"/>
            <a:ext cx="8101024" cy="3591800"/>
          </a:xfrm>
          <a:prstGeom prst="rect">
            <a:avLst/>
          </a:prstGeom>
          <a:noFill/>
          <a:ln>
            <a:noFill/>
          </a:ln>
        </p:spPr>
      </p:pic>
      <p:sp>
        <p:nvSpPr>
          <p:cNvPr id="3" name="标题 2">
            <a:extLst>
              <a:ext uri="{FF2B5EF4-FFF2-40B4-BE49-F238E27FC236}">
                <a16:creationId xmlns:a16="http://schemas.microsoft.com/office/drawing/2014/main" id="{5DA62FD3-6DD7-4C0D-8B00-5B7FB4F01E7A}"/>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1" name="Google Shape;111;p21"/>
          <p:cNvPicPr preferRelativeResize="0"/>
          <p:nvPr/>
        </p:nvPicPr>
        <p:blipFill>
          <a:blip r:embed="rId3">
            <a:alphaModFix/>
          </a:blip>
          <a:stretch>
            <a:fillRect/>
          </a:stretch>
        </p:blipFill>
        <p:spPr>
          <a:xfrm>
            <a:off x="311697" y="1152475"/>
            <a:ext cx="4628917" cy="3416400"/>
          </a:xfrm>
          <a:prstGeom prst="rect">
            <a:avLst/>
          </a:prstGeom>
          <a:noFill/>
          <a:ln>
            <a:noFill/>
          </a:ln>
        </p:spPr>
      </p:pic>
      <p:pic>
        <p:nvPicPr>
          <p:cNvPr id="112" name="Google Shape;112;p21"/>
          <p:cNvPicPr preferRelativeResize="0"/>
          <p:nvPr/>
        </p:nvPicPr>
        <p:blipFill>
          <a:blip r:embed="rId4">
            <a:alphaModFix/>
          </a:blip>
          <a:stretch>
            <a:fillRect/>
          </a:stretch>
        </p:blipFill>
        <p:spPr>
          <a:xfrm>
            <a:off x="4940625" y="1085100"/>
            <a:ext cx="3758940" cy="3551150"/>
          </a:xfrm>
          <a:prstGeom prst="rect">
            <a:avLst/>
          </a:prstGeom>
          <a:noFill/>
          <a:ln>
            <a:noFill/>
          </a:ln>
        </p:spPr>
      </p:pic>
      <p:sp>
        <p:nvSpPr>
          <p:cNvPr id="3" name="标题 2">
            <a:extLst>
              <a:ext uri="{FF2B5EF4-FFF2-40B4-BE49-F238E27FC236}">
                <a16:creationId xmlns:a16="http://schemas.microsoft.com/office/drawing/2014/main" id="{A2D261D3-9B91-4A01-9B52-A089D4CD60D5}"/>
              </a:ext>
            </a:extLst>
          </p:cNvPr>
          <p:cNvSpPr>
            <a:spLocks noGrp="1"/>
          </p:cNvSpPr>
          <p:nvPr>
            <p:ph type="title"/>
          </p:nvPr>
        </p:nvSpPr>
        <p:spPr/>
        <p:txBody>
          <a:bodyPr>
            <a:normAutofit fontScale="90000"/>
          </a:bodyPr>
          <a:lstStyle/>
          <a:p>
            <a:endParaRPr lang="zh-CN" alt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681</Words>
  <Application>Microsoft Office PowerPoint</Application>
  <PresentationFormat>全屏显示(16:9)</PresentationFormat>
  <Paragraphs>67</Paragraphs>
  <Slides>13</Slides>
  <Notes>13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13</vt:i4>
      </vt:variant>
    </vt:vector>
  </HeadingPairs>
  <TitlesOfParts>
    <vt:vector size="16" baseType="lpstr">
      <vt:lpstr>Bungee</vt:lpstr>
      <vt:lpstr>Arial</vt:lpstr>
      <vt:lpstr>Simple Light</vt:lpstr>
      <vt:lpstr>Twenty Fourteen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DEMO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Twenty Fourteen</dc:title>
  <dc:creator>LyuKY</dc:creator>
  <cp:lastModifiedBy>Lyu KY</cp:lastModifiedBy>
  <cp:revision>2</cp:revision>
  <dcterms:modified xsi:type="dcterms:W3CDTF">2022-01-13T15:51:09Z</dcterms:modified>
</cp:coreProperties>
</file>